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imo" panose="020B0604020202020204" charset="0"/>
      <p:regular r:id="rId13"/>
    </p:embeddedFont>
    <p:embeddedFont>
      <p:font typeface="Roboto" panose="02000000000000000000" pitchFamily="2" charset="0"/>
      <p:regular r:id="rId14"/>
    </p:embeddedFont>
    <p:embeddedFont>
      <p:font typeface="Roboto Bold" panose="02000000000000000000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09.02.2026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7200900" cy="10287000"/>
            <a:chOff x="0" y="0"/>
            <a:chExt cx="96012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50238" y="1433960"/>
            <a:ext cx="9445523" cy="1829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ElectViz – Election Data Visualization for Media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8" y="3612061"/>
            <a:ext cx="9445523" cy="1351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A comprehensive Power BI solution for analyzing electoral trends, party performance, and voter behaviour across India's democratic landscape (2009-2021)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850238" y="5292328"/>
            <a:ext cx="1708099" cy="510178"/>
            <a:chOff x="0" y="0"/>
            <a:chExt cx="2277466" cy="68023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277491" cy="680212"/>
            </a:xfrm>
            <a:custGeom>
              <a:avLst/>
              <a:gdLst/>
              <a:ahLst/>
              <a:cxnLst/>
              <a:rect l="l" t="t" r="r" b="b"/>
              <a:pathLst>
                <a:path w="2277491" h="680212">
                  <a:moveTo>
                    <a:pt x="0" y="127000"/>
                  </a:moveTo>
                  <a:cubicBezTo>
                    <a:pt x="0" y="56896"/>
                    <a:pt x="56896" y="0"/>
                    <a:pt x="127000" y="0"/>
                  </a:cubicBezTo>
                  <a:lnTo>
                    <a:pt x="2150491" y="0"/>
                  </a:lnTo>
                  <a:cubicBezTo>
                    <a:pt x="2220595" y="0"/>
                    <a:pt x="2277491" y="56896"/>
                    <a:pt x="2277491" y="127000"/>
                  </a:cubicBezTo>
                  <a:lnTo>
                    <a:pt x="2277491" y="553212"/>
                  </a:lnTo>
                  <a:cubicBezTo>
                    <a:pt x="2277491" y="623316"/>
                    <a:pt x="2220595" y="680212"/>
                    <a:pt x="2150491" y="680212"/>
                  </a:cubicBezTo>
                  <a:lnTo>
                    <a:pt x="127000" y="680212"/>
                  </a:lnTo>
                  <a:cubicBezTo>
                    <a:pt x="56896" y="680212"/>
                    <a:pt x="0" y="623316"/>
                    <a:pt x="0" y="553212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12" name="Freeform 12" descr="preencoded.png"/>
          <p:cNvSpPr/>
          <p:nvPr/>
        </p:nvSpPr>
        <p:spPr>
          <a:xfrm>
            <a:off x="8020345" y="5434012"/>
            <a:ext cx="226809" cy="226809"/>
          </a:xfrm>
          <a:custGeom>
            <a:avLst/>
            <a:gdLst/>
            <a:ahLst/>
            <a:cxnLst/>
            <a:rect l="l" t="t" r="r" b="b"/>
            <a:pathLst>
              <a:path w="226809" h="226809">
                <a:moveTo>
                  <a:pt x="0" y="0"/>
                </a:moveTo>
                <a:lnTo>
                  <a:pt x="226810" y="0"/>
                </a:lnTo>
                <a:lnTo>
                  <a:pt x="226810" y="226810"/>
                </a:lnTo>
                <a:lnTo>
                  <a:pt x="0" y="2268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248" r="-6253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8360569" y="5320160"/>
            <a:ext cx="1027662" cy="397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75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POWER BI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695259" y="5278041"/>
            <a:ext cx="1790852" cy="538753"/>
            <a:chOff x="0" y="0"/>
            <a:chExt cx="2387803" cy="71833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387854" cy="718312"/>
            </a:xfrm>
            <a:custGeom>
              <a:avLst/>
              <a:gdLst/>
              <a:ahLst/>
              <a:cxnLst/>
              <a:rect l="l" t="t" r="r" b="b"/>
              <a:pathLst>
                <a:path w="2387854" h="718312">
                  <a:moveTo>
                    <a:pt x="0" y="133350"/>
                  </a:moveTo>
                  <a:cubicBezTo>
                    <a:pt x="0" y="59690"/>
                    <a:pt x="60452" y="0"/>
                    <a:pt x="135001" y="0"/>
                  </a:cubicBezTo>
                  <a:lnTo>
                    <a:pt x="2252853" y="0"/>
                  </a:lnTo>
                  <a:lnTo>
                    <a:pt x="2252853" y="6350"/>
                  </a:lnTo>
                  <a:lnTo>
                    <a:pt x="2252853" y="0"/>
                  </a:lnTo>
                  <a:cubicBezTo>
                    <a:pt x="2327275" y="0"/>
                    <a:pt x="2387854" y="59690"/>
                    <a:pt x="2387854" y="133350"/>
                  </a:cubicBezTo>
                  <a:lnTo>
                    <a:pt x="2381504" y="133350"/>
                  </a:lnTo>
                  <a:lnTo>
                    <a:pt x="2387854" y="133350"/>
                  </a:lnTo>
                  <a:lnTo>
                    <a:pt x="2387854" y="584962"/>
                  </a:lnTo>
                  <a:lnTo>
                    <a:pt x="2381504" y="584962"/>
                  </a:lnTo>
                  <a:lnTo>
                    <a:pt x="2387854" y="584962"/>
                  </a:lnTo>
                  <a:cubicBezTo>
                    <a:pt x="2387854" y="658749"/>
                    <a:pt x="2327402" y="718312"/>
                    <a:pt x="2252853" y="718312"/>
                  </a:cubicBezTo>
                  <a:lnTo>
                    <a:pt x="2252853" y="711962"/>
                  </a:lnTo>
                  <a:lnTo>
                    <a:pt x="2252853" y="718312"/>
                  </a:lnTo>
                  <a:lnTo>
                    <a:pt x="135001" y="718312"/>
                  </a:lnTo>
                  <a:lnTo>
                    <a:pt x="135001" y="711962"/>
                  </a:lnTo>
                  <a:lnTo>
                    <a:pt x="135001" y="718312"/>
                  </a:lnTo>
                  <a:cubicBezTo>
                    <a:pt x="60452" y="718312"/>
                    <a:pt x="0" y="658749"/>
                    <a:pt x="0" y="584962"/>
                  </a:cubicBezTo>
                  <a:lnTo>
                    <a:pt x="0" y="133350"/>
                  </a:lnTo>
                  <a:lnTo>
                    <a:pt x="6350" y="133350"/>
                  </a:lnTo>
                  <a:lnTo>
                    <a:pt x="0" y="133350"/>
                  </a:lnTo>
                  <a:moveTo>
                    <a:pt x="12700" y="133350"/>
                  </a:moveTo>
                  <a:lnTo>
                    <a:pt x="12700" y="584962"/>
                  </a:lnTo>
                  <a:lnTo>
                    <a:pt x="6350" y="584962"/>
                  </a:lnTo>
                  <a:lnTo>
                    <a:pt x="12700" y="584962"/>
                  </a:lnTo>
                  <a:cubicBezTo>
                    <a:pt x="12700" y="651510"/>
                    <a:pt x="67310" y="705612"/>
                    <a:pt x="135001" y="705612"/>
                  </a:cubicBezTo>
                  <a:lnTo>
                    <a:pt x="2252853" y="705612"/>
                  </a:lnTo>
                  <a:cubicBezTo>
                    <a:pt x="2320417" y="705612"/>
                    <a:pt x="2375154" y="651510"/>
                    <a:pt x="2375154" y="584962"/>
                  </a:cubicBezTo>
                  <a:lnTo>
                    <a:pt x="2375154" y="133350"/>
                  </a:lnTo>
                  <a:cubicBezTo>
                    <a:pt x="2375154" y="66802"/>
                    <a:pt x="2320544" y="12700"/>
                    <a:pt x="2252853" y="12700"/>
                  </a:cubicBezTo>
                  <a:lnTo>
                    <a:pt x="135001" y="12700"/>
                  </a:lnTo>
                  <a:lnTo>
                    <a:pt x="135001" y="6350"/>
                  </a:lnTo>
                  <a:lnTo>
                    <a:pt x="135001" y="12700"/>
                  </a:lnTo>
                  <a:cubicBezTo>
                    <a:pt x="67310" y="12700"/>
                    <a:pt x="12700" y="66802"/>
                    <a:pt x="12700" y="133350"/>
                  </a:cubicBezTo>
                  <a:close/>
                </a:path>
              </a:pathLst>
            </a:custGeom>
            <a:solidFill>
              <a:srgbClr val="95CCDA"/>
            </a:solidFill>
          </p:spPr>
        </p:sp>
      </p:grpSp>
      <p:sp>
        <p:nvSpPr>
          <p:cNvPr id="16" name="Freeform 16" descr="preencoded.png"/>
          <p:cNvSpPr/>
          <p:nvPr/>
        </p:nvSpPr>
        <p:spPr>
          <a:xfrm>
            <a:off x="9879654" y="5434012"/>
            <a:ext cx="226809" cy="226809"/>
          </a:xfrm>
          <a:custGeom>
            <a:avLst/>
            <a:gdLst/>
            <a:ahLst/>
            <a:cxnLst/>
            <a:rect l="l" t="t" r="r" b="b"/>
            <a:pathLst>
              <a:path w="226809" h="226809">
                <a:moveTo>
                  <a:pt x="0" y="0"/>
                </a:moveTo>
                <a:lnTo>
                  <a:pt x="226809" y="0"/>
                </a:lnTo>
                <a:lnTo>
                  <a:pt x="226809" y="226810"/>
                </a:lnTo>
                <a:lnTo>
                  <a:pt x="0" y="2268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4165" b="-4170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0219877" y="5320160"/>
            <a:ext cx="1081830" cy="397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750">
                <a:solidFill>
                  <a:srgbClr val="2C2926"/>
                </a:solidFill>
                <a:latin typeface="Roboto"/>
                <a:ea typeface="Roboto"/>
                <a:cs typeface="Roboto"/>
                <a:sym typeface="Roboto"/>
              </a:rPr>
              <a:t>2009-2021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850238" y="7550201"/>
            <a:ext cx="9445523" cy="501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 b="1">
                <a:solidFill>
                  <a:srgbClr val="384653"/>
                </a:solidFill>
                <a:latin typeface="Roboto Bold"/>
                <a:ea typeface="Roboto Bold"/>
                <a:cs typeface="Roboto Bold"/>
                <a:sym typeface="Roboto Bold"/>
              </a:rPr>
              <a:t>Creator:</a:t>
            </a: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SHARMIKA SHRI 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850238" y="8294341"/>
            <a:ext cx="9445523" cy="501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87" b="1">
                <a:solidFill>
                  <a:srgbClr val="384653"/>
                </a:solidFill>
                <a:latin typeface="Roboto Bold"/>
                <a:ea typeface="Roboto Bold"/>
                <a:cs typeface="Roboto Bold"/>
                <a:sym typeface="Roboto Bold"/>
              </a:rPr>
              <a:t>Mentor</a:t>
            </a: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: Mrs.Nithyasri S.J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3027759" y="7045823"/>
            <a:ext cx="226809" cy="226809"/>
          </a:xfrm>
          <a:custGeom>
            <a:avLst/>
            <a:gdLst/>
            <a:ahLst/>
            <a:cxnLst/>
            <a:rect l="l" t="t" r="r" b="b"/>
            <a:pathLst>
              <a:path w="226809" h="226809">
                <a:moveTo>
                  <a:pt x="0" y="0"/>
                </a:moveTo>
                <a:lnTo>
                  <a:pt x="226810" y="0"/>
                </a:lnTo>
                <a:lnTo>
                  <a:pt x="226810" y="226810"/>
                </a:lnTo>
                <a:lnTo>
                  <a:pt x="0" y="2268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0414" b="-10419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054465" y="3086100"/>
            <a:ext cx="6179069" cy="4114800"/>
          </a:xfrm>
          <a:custGeom>
            <a:avLst/>
            <a:gdLst/>
            <a:ahLst/>
            <a:cxnLst/>
            <a:rect l="l" t="t" r="r" b="b"/>
            <a:pathLst>
              <a:path w="6179069" h="4114800">
                <a:moveTo>
                  <a:pt x="0" y="0"/>
                </a:moveTo>
                <a:lnTo>
                  <a:pt x="6179070" y="0"/>
                </a:lnTo>
                <a:lnTo>
                  <a:pt x="61790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3092" y="5369740"/>
            <a:ext cx="5254971" cy="4610252"/>
            <a:chOff x="0" y="0"/>
            <a:chExt cx="7006628" cy="6147003"/>
          </a:xfrm>
        </p:grpSpPr>
        <p:sp>
          <p:nvSpPr>
            <p:cNvPr id="3" name="Freeform 3"/>
            <p:cNvSpPr/>
            <p:nvPr/>
          </p:nvSpPr>
          <p:spPr>
            <a:xfrm>
              <a:off x="6350" y="6350"/>
              <a:ext cx="6993890" cy="6134354"/>
            </a:xfrm>
            <a:custGeom>
              <a:avLst/>
              <a:gdLst/>
              <a:ahLst/>
              <a:cxnLst/>
              <a:rect l="l" t="t" r="r" b="b"/>
              <a:pathLst>
                <a:path w="6993890" h="6134354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897" y="0"/>
                    <a:pt x="6993890" y="71120"/>
                    <a:pt x="6993890" y="158750"/>
                  </a:cubicBezTo>
                  <a:lnTo>
                    <a:pt x="6993890" y="5975604"/>
                  </a:lnTo>
                  <a:cubicBezTo>
                    <a:pt x="6993890" y="6063234"/>
                    <a:pt x="6922770" y="6134354"/>
                    <a:pt x="6835140" y="6134354"/>
                  </a:cubicBezTo>
                  <a:lnTo>
                    <a:pt x="158750" y="6134354"/>
                  </a:lnTo>
                  <a:cubicBezTo>
                    <a:pt x="70993" y="6134354"/>
                    <a:pt x="0" y="6063234"/>
                    <a:pt x="0" y="5975604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006590" cy="6147054"/>
            </a:xfrm>
            <a:custGeom>
              <a:avLst/>
              <a:gdLst/>
              <a:ahLst/>
              <a:cxnLst/>
              <a:rect l="l" t="t" r="r" b="b"/>
              <a:pathLst>
                <a:path w="7006590" h="6147054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5981954"/>
                  </a:lnTo>
                  <a:lnTo>
                    <a:pt x="7000240" y="5981954"/>
                  </a:lnTo>
                  <a:lnTo>
                    <a:pt x="7006590" y="5981954"/>
                  </a:lnTo>
                  <a:cubicBezTo>
                    <a:pt x="7006590" y="6073140"/>
                    <a:pt x="6932676" y="6147054"/>
                    <a:pt x="6841490" y="6147054"/>
                  </a:cubicBezTo>
                  <a:lnTo>
                    <a:pt x="6841490" y="6140704"/>
                  </a:lnTo>
                  <a:lnTo>
                    <a:pt x="6841490" y="6147054"/>
                  </a:lnTo>
                  <a:lnTo>
                    <a:pt x="165100" y="6147054"/>
                  </a:lnTo>
                  <a:lnTo>
                    <a:pt x="165100" y="6140704"/>
                  </a:lnTo>
                  <a:lnTo>
                    <a:pt x="165100" y="6147054"/>
                  </a:lnTo>
                  <a:cubicBezTo>
                    <a:pt x="73914" y="6147054"/>
                    <a:pt x="0" y="6073140"/>
                    <a:pt x="0" y="598195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981954"/>
                  </a:lnTo>
                  <a:lnTo>
                    <a:pt x="6350" y="5981954"/>
                  </a:lnTo>
                  <a:lnTo>
                    <a:pt x="12700" y="5981954"/>
                  </a:lnTo>
                  <a:cubicBezTo>
                    <a:pt x="12700" y="6066155"/>
                    <a:pt x="80899" y="6134354"/>
                    <a:pt x="165100" y="6134354"/>
                  </a:cubicBezTo>
                  <a:lnTo>
                    <a:pt x="6841490" y="6134354"/>
                  </a:lnTo>
                  <a:cubicBezTo>
                    <a:pt x="6925691" y="6134354"/>
                    <a:pt x="6993890" y="6066155"/>
                    <a:pt x="6993890" y="5981954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6516626" y="5369740"/>
            <a:ext cx="5254971" cy="4610252"/>
            <a:chOff x="0" y="0"/>
            <a:chExt cx="7006628" cy="6147003"/>
          </a:xfrm>
        </p:grpSpPr>
        <p:sp>
          <p:nvSpPr>
            <p:cNvPr id="6" name="Freeform 6"/>
            <p:cNvSpPr/>
            <p:nvPr/>
          </p:nvSpPr>
          <p:spPr>
            <a:xfrm>
              <a:off x="6350" y="6350"/>
              <a:ext cx="6993890" cy="6134354"/>
            </a:xfrm>
            <a:custGeom>
              <a:avLst/>
              <a:gdLst/>
              <a:ahLst/>
              <a:cxnLst/>
              <a:rect l="l" t="t" r="r" b="b"/>
              <a:pathLst>
                <a:path w="6993890" h="6134354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897" y="0"/>
                    <a:pt x="6993890" y="71120"/>
                    <a:pt x="6993890" y="158750"/>
                  </a:cubicBezTo>
                  <a:lnTo>
                    <a:pt x="6993890" y="5975604"/>
                  </a:lnTo>
                  <a:cubicBezTo>
                    <a:pt x="6993890" y="6063234"/>
                    <a:pt x="6922770" y="6134354"/>
                    <a:pt x="6835140" y="6134354"/>
                  </a:cubicBezTo>
                  <a:lnTo>
                    <a:pt x="158750" y="6134354"/>
                  </a:lnTo>
                  <a:cubicBezTo>
                    <a:pt x="70993" y="6134354"/>
                    <a:pt x="0" y="6063234"/>
                    <a:pt x="0" y="5975604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7006590" cy="6147054"/>
            </a:xfrm>
            <a:custGeom>
              <a:avLst/>
              <a:gdLst/>
              <a:ahLst/>
              <a:cxnLst/>
              <a:rect l="l" t="t" r="r" b="b"/>
              <a:pathLst>
                <a:path w="7006590" h="6147054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5981954"/>
                  </a:lnTo>
                  <a:lnTo>
                    <a:pt x="7000240" y="5981954"/>
                  </a:lnTo>
                  <a:lnTo>
                    <a:pt x="7006590" y="5981954"/>
                  </a:lnTo>
                  <a:cubicBezTo>
                    <a:pt x="7006590" y="6073140"/>
                    <a:pt x="6932676" y="6147054"/>
                    <a:pt x="6841490" y="6147054"/>
                  </a:cubicBezTo>
                  <a:lnTo>
                    <a:pt x="6841490" y="6140704"/>
                  </a:lnTo>
                  <a:lnTo>
                    <a:pt x="6841490" y="6147054"/>
                  </a:lnTo>
                  <a:lnTo>
                    <a:pt x="165100" y="6147054"/>
                  </a:lnTo>
                  <a:lnTo>
                    <a:pt x="165100" y="6140704"/>
                  </a:lnTo>
                  <a:lnTo>
                    <a:pt x="165100" y="6147054"/>
                  </a:lnTo>
                  <a:cubicBezTo>
                    <a:pt x="73914" y="6147054"/>
                    <a:pt x="0" y="6073140"/>
                    <a:pt x="0" y="598195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981954"/>
                  </a:lnTo>
                  <a:lnTo>
                    <a:pt x="6350" y="5981954"/>
                  </a:lnTo>
                  <a:lnTo>
                    <a:pt x="12700" y="5981954"/>
                  </a:lnTo>
                  <a:cubicBezTo>
                    <a:pt x="12700" y="6066155"/>
                    <a:pt x="80899" y="6134354"/>
                    <a:pt x="165100" y="6134354"/>
                  </a:cubicBezTo>
                  <a:lnTo>
                    <a:pt x="6841490" y="6134354"/>
                  </a:lnTo>
                  <a:cubicBezTo>
                    <a:pt x="6925691" y="6134354"/>
                    <a:pt x="6993890" y="6066155"/>
                    <a:pt x="6993890" y="5981954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2302357" y="5369740"/>
            <a:ext cx="5254971" cy="4610252"/>
            <a:chOff x="0" y="0"/>
            <a:chExt cx="7006628" cy="6147003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6993890" cy="6134354"/>
            </a:xfrm>
            <a:custGeom>
              <a:avLst/>
              <a:gdLst/>
              <a:ahLst/>
              <a:cxnLst/>
              <a:rect l="l" t="t" r="r" b="b"/>
              <a:pathLst>
                <a:path w="6993890" h="6134354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897" y="0"/>
                    <a:pt x="6993890" y="71120"/>
                    <a:pt x="6993890" y="158750"/>
                  </a:cubicBezTo>
                  <a:lnTo>
                    <a:pt x="6993890" y="5975604"/>
                  </a:lnTo>
                  <a:cubicBezTo>
                    <a:pt x="6993890" y="6063234"/>
                    <a:pt x="6922770" y="6134354"/>
                    <a:pt x="6835140" y="6134354"/>
                  </a:cubicBezTo>
                  <a:lnTo>
                    <a:pt x="158750" y="6134354"/>
                  </a:lnTo>
                  <a:cubicBezTo>
                    <a:pt x="70993" y="6134354"/>
                    <a:pt x="0" y="6063234"/>
                    <a:pt x="0" y="5975604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7006590" cy="6147054"/>
            </a:xfrm>
            <a:custGeom>
              <a:avLst/>
              <a:gdLst/>
              <a:ahLst/>
              <a:cxnLst/>
              <a:rect l="l" t="t" r="r" b="b"/>
              <a:pathLst>
                <a:path w="7006590" h="6147054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5981954"/>
                  </a:lnTo>
                  <a:lnTo>
                    <a:pt x="7000240" y="5981954"/>
                  </a:lnTo>
                  <a:lnTo>
                    <a:pt x="7006590" y="5981954"/>
                  </a:lnTo>
                  <a:cubicBezTo>
                    <a:pt x="7006590" y="6073140"/>
                    <a:pt x="6932676" y="6147054"/>
                    <a:pt x="6841490" y="6147054"/>
                  </a:cubicBezTo>
                  <a:lnTo>
                    <a:pt x="6841490" y="6140704"/>
                  </a:lnTo>
                  <a:lnTo>
                    <a:pt x="6841490" y="6147054"/>
                  </a:lnTo>
                  <a:lnTo>
                    <a:pt x="165100" y="6147054"/>
                  </a:lnTo>
                  <a:lnTo>
                    <a:pt x="165100" y="6140704"/>
                  </a:lnTo>
                  <a:lnTo>
                    <a:pt x="165100" y="6147054"/>
                  </a:lnTo>
                  <a:cubicBezTo>
                    <a:pt x="73914" y="6147054"/>
                    <a:pt x="0" y="6073140"/>
                    <a:pt x="0" y="598195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981954"/>
                  </a:lnTo>
                  <a:lnTo>
                    <a:pt x="6350" y="5981954"/>
                  </a:lnTo>
                  <a:lnTo>
                    <a:pt x="12700" y="5981954"/>
                  </a:lnTo>
                  <a:cubicBezTo>
                    <a:pt x="12700" y="6066155"/>
                    <a:pt x="80899" y="6134354"/>
                    <a:pt x="165100" y="6134354"/>
                  </a:cubicBezTo>
                  <a:lnTo>
                    <a:pt x="6841490" y="6134354"/>
                  </a:lnTo>
                  <a:cubicBezTo>
                    <a:pt x="6925691" y="6134354"/>
                    <a:pt x="6993890" y="6066155"/>
                    <a:pt x="6993890" y="5981954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1" name="Freeform 11"/>
          <p:cNvSpPr/>
          <p:nvPr/>
        </p:nvSpPr>
        <p:spPr>
          <a:xfrm>
            <a:off x="433092" y="1911158"/>
            <a:ext cx="17124236" cy="3232342"/>
          </a:xfrm>
          <a:custGeom>
            <a:avLst/>
            <a:gdLst/>
            <a:ahLst/>
            <a:cxnLst/>
            <a:rect l="l" t="t" r="r" b="b"/>
            <a:pathLst>
              <a:path w="17124236" h="3232342">
                <a:moveTo>
                  <a:pt x="0" y="0"/>
                </a:moveTo>
                <a:lnTo>
                  <a:pt x="17124236" y="0"/>
                </a:lnTo>
                <a:lnTo>
                  <a:pt x="17124236" y="3232342"/>
                </a:lnTo>
                <a:lnTo>
                  <a:pt x="0" y="32323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9553" b="-78446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33092" y="317122"/>
            <a:ext cx="17397708" cy="812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84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Understanding India's Electoral Complexity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30896" y="5519961"/>
            <a:ext cx="3920881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Scale of Indian Elections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30896" y="6278236"/>
            <a:ext cx="4659363" cy="3477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India's elections represent one of the world's largest democratic exercises, generating massive datasets encompassing thousands of candidates, multiple political parties, diverse constituencies, and millions of votes cast across varied demographics.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850971" y="5519961"/>
            <a:ext cx="3549996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Traditional Challenges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850971" y="6343874"/>
            <a:ext cx="4659363" cy="2202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Traditional analytical methods struggle with this scale and complexity, making it difficult to extract meaningful patterns and insights from raw electoral data.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599937" y="5519961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ElectViz Solution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599937" y="6278236"/>
            <a:ext cx="4659363" cy="3477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ElectViz transforms this challenge into opportunity through interactive visualization, enabling stakeholders to quickly understand party performance trends, voter turnout patterns, demographic shifts, and constituency-level outcomes with clarity and precision.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264219" y="872423"/>
            <a:ext cx="10673478" cy="884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38"/>
              </a:lnSpc>
            </a:pPr>
            <a:r>
              <a:rPr lang="en-US" sz="5439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System Design and Data Workflow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98689" y="2402529"/>
            <a:ext cx="1122464" cy="1346892"/>
            <a:chOff x="0" y="0"/>
            <a:chExt cx="1496619" cy="1795856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10" r="-213" b="2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2698852" y="2598391"/>
            <a:ext cx="2806151" cy="379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Data Collection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98852" y="3055734"/>
            <a:ext cx="14190316" cy="330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Structured datasets spanning multiple election cycles, covering candidates, parties, constituencies, and voting statistics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398689" y="3749431"/>
            <a:ext cx="1122464" cy="1509265"/>
            <a:chOff x="0" y="0"/>
            <a:chExt cx="1496619" cy="2012353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1496568" cy="2012315"/>
            </a:xfrm>
            <a:custGeom>
              <a:avLst/>
              <a:gdLst/>
              <a:ahLst/>
              <a:cxnLst/>
              <a:rect l="l" t="t" r="r" b="b"/>
              <a:pathLst>
                <a:path w="1496568" h="2012315">
                  <a:moveTo>
                    <a:pt x="0" y="0"/>
                  </a:moveTo>
                  <a:lnTo>
                    <a:pt x="1496568" y="0"/>
                  </a:lnTo>
                  <a:lnTo>
                    <a:pt x="1496568" y="2012315"/>
                  </a:lnTo>
                  <a:lnTo>
                    <a:pt x="0" y="20123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09" r="-213" b="-1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2698852" y="3945284"/>
            <a:ext cx="2806151" cy="379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Data Preparation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698852" y="4402636"/>
            <a:ext cx="14190316" cy="631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Cleaning and standardization processes to eliminate inconsistencies, handle missing values, and ensure data quality using power query editor in PowerBI.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398689" y="5258695"/>
            <a:ext cx="1122464" cy="1346892"/>
            <a:chOff x="0" y="0"/>
            <a:chExt cx="1496619" cy="1795856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10" r="-213" b="2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2698852" y="5454548"/>
            <a:ext cx="2806151" cy="379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Data Modeling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698852" y="5911901"/>
            <a:ext cx="14190316" cy="330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Creating relationships between entities—candidates, parties, states, constituencies, and election years for comprehensive analysis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398689" y="6605588"/>
            <a:ext cx="1122464" cy="1346892"/>
            <a:chOff x="0" y="0"/>
            <a:chExt cx="1496619" cy="1795856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10" r="-213" b="2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2698852" y="6801441"/>
            <a:ext cx="2806151" cy="379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Metric Calculation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698852" y="7258793"/>
            <a:ext cx="14190316" cy="330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DAX formulas computing vote share percentages, seats won, voter turnout rates, and winning margin statistics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398689" y="7952480"/>
            <a:ext cx="1122464" cy="1346892"/>
            <a:chOff x="0" y="0"/>
            <a:chExt cx="1496619" cy="1795856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10" r="-213" b="2"/>
              </a:stretch>
            </a:blipFill>
          </p:spPr>
        </p:sp>
      </p:grpSp>
      <p:sp>
        <p:nvSpPr>
          <p:cNvPr id="25" name="TextBox 25"/>
          <p:cNvSpPr txBox="1"/>
          <p:nvPr/>
        </p:nvSpPr>
        <p:spPr>
          <a:xfrm>
            <a:off x="2698852" y="8148342"/>
            <a:ext cx="3159766" cy="379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Dashboard Development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698852" y="8605685"/>
            <a:ext cx="14190316" cy="330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Interactive visualizations using charts, maps, KPIs, and dynamic slicers enabling multi-dimensional exploration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76017" y="743693"/>
            <a:ext cx="11568703" cy="928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Dashboard Features and Capabilities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71255" y="2078984"/>
            <a:ext cx="3887686" cy="3695700"/>
            <a:chOff x="0" y="0"/>
            <a:chExt cx="5183581" cy="4927600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5170932" cy="4914900"/>
            </a:xfrm>
            <a:custGeom>
              <a:avLst/>
              <a:gdLst/>
              <a:ahLst/>
              <a:cxnLst/>
              <a:rect l="l" t="t" r="r" b="b"/>
              <a:pathLst>
                <a:path w="5170932" h="4914900">
                  <a:moveTo>
                    <a:pt x="0" y="156210"/>
                  </a:moveTo>
                  <a:cubicBezTo>
                    <a:pt x="0" y="69977"/>
                    <a:pt x="69977" y="0"/>
                    <a:pt x="156210" y="0"/>
                  </a:cubicBezTo>
                  <a:lnTo>
                    <a:pt x="5014722" y="0"/>
                  </a:lnTo>
                  <a:cubicBezTo>
                    <a:pt x="5100955" y="0"/>
                    <a:pt x="5170932" y="69977"/>
                    <a:pt x="5170932" y="156210"/>
                  </a:cubicBezTo>
                  <a:lnTo>
                    <a:pt x="5170932" y="4758690"/>
                  </a:lnTo>
                  <a:cubicBezTo>
                    <a:pt x="5170932" y="4844923"/>
                    <a:pt x="5100955" y="4914900"/>
                    <a:pt x="5014722" y="4914900"/>
                  </a:cubicBezTo>
                  <a:lnTo>
                    <a:pt x="156210" y="4914900"/>
                  </a:lnTo>
                  <a:cubicBezTo>
                    <a:pt x="69977" y="4914900"/>
                    <a:pt x="0" y="4844923"/>
                    <a:pt x="0" y="4758690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5183632" cy="4927600"/>
            </a:xfrm>
            <a:custGeom>
              <a:avLst/>
              <a:gdLst/>
              <a:ahLst/>
              <a:cxnLst/>
              <a:rect l="l" t="t" r="r" b="b"/>
              <a:pathLst>
                <a:path w="5183632" h="4927600">
                  <a:moveTo>
                    <a:pt x="0" y="162560"/>
                  </a:moveTo>
                  <a:cubicBezTo>
                    <a:pt x="0" y="72771"/>
                    <a:pt x="72771" y="0"/>
                    <a:pt x="162560" y="0"/>
                  </a:cubicBezTo>
                  <a:lnTo>
                    <a:pt x="5021072" y="0"/>
                  </a:lnTo>
                  <a:lnTo>
                    <a:pt x="5021072" y="6350"/>
                  </a:lnTo>
                  <a:lnTo>
                    <a:pt x="5021072" y="0"/>
                  </a:lnTo>
                  <a:cubicBezTo>
                    <a:pt x="5110861" y="0"/>
                    <a:pt x="5183632" y="72771"/>
                    <a:pt x="5183632" y="162560"/>
                  </a:cubicBezTo>
                  <a:lnTo>
                    <a:pt x="5177282" y="162560"/>
                  </a:lnTo>
                  <a:lnTo>
                    <a:pt x="5183632" y="162560"/>
                  </a:lnTo>
                  <a:lnTo>
                    <a:pt x="5183632" y="4765040"/>
                  </a:lnTo>
                  <a:lnTo>
                    <a:pt x="5177282" y="4765040"/>
                  </a:lnTo>
                  <a:lnTo>
                    <a:pt x="5183632" y="4765040"/>
                  </a:lnTo>
                  <a:cubicBezTo>
                    <a:pt x="5183632" y="4854829"/>
                    <a:pt x="5110861" y="4927600"/>
                    <a:pt x="5021072" y="4927600"/>
                  </a:cubicBezTo>
                  <a:lnTo>
                    <a:pt x="5021072" y="4921250"/>
                  </a:lnTo>
                  <a:lnTo>
                    <a:pt x="5021072" y="4927600"/>
                  </a:lnTo>
                  <a:lnTo>
                    <a:pt x="162560" y="4927600"/>
                  </a:lnTo>
                  <a:lnTo>
                    <a:pt x="162560" y="4921250"/>
                  </a:lnTo>
                  <a:lnTo>
                    <a:pt x="162560" y="4927600"/>
                  </a:lnTo>
                  <a:cubicBezTo>
                    <a:pt x="72771" y="4927600"/>
                    <a:pt x="0" y="4854829"/>
                    <a:pt x="0" y="4765040"/>
                  </a:cubicBezTo>
                  <a:lnTo>
                    <a:pt x="0" y="162560"/>
                  </a:lnTo>
                  <a:lnTo>
                    <a:pt x="6350" y="162560"/>
                  </a:lnTo>
                  <a:lnTo>
                    <a:pt x="0" y="162560"/>
                  </a:lnTo>
                  <a:moveTo>
                    <a:pt x="12700" y="162560"/>
                  </a:moveTo>
                  <a:lnTo>
                    <a:pt x="12700" y="4765040"/>
                  </a:lnTo>
                  <a:lnTo>
                    <a:pt x="6350" y="4765040"/>
                  </a:lnTo>
                  <a:lnTo>
                    <a:pt x="12700" y="4765040"/>
                  </a:lnTo>
                  <a:cubicBezTo>
                    <a:pt x="12700" y="4847844"/>
                    <a:pt x="79756" y="4914900"/>
                    <a:pt x="162560" y="4914900"/>
                  </a:cubicBezTo>
                  <a:lnTo>
                    <a:pt x="5021072" y="4914900"/>
                  </a:lnTo>
                  <a:cubicBezTo>
                    <a:pt x="5103876" y="4914900"/>
                    <a:pt x="5170932" y="4847844"/>
                    <a:pt x="5170932" y="4765040"/>
                  </a:cubicBezTo>
                  <a:lnTo>
                    <a:pt x="5170932" y="162560"/>
                  </a:lnTo>
                  <a:cubicBezTo>
                    <a:pt x="5170932" y="79756"/>
                    <a:pt x="5103876" y="12700"/>
                    <a:pt x="5021072" y="12700"/>
                  </a:cubicBezTo>
                  <a:lnTo>
                    <a:pt x="162560" y="12700"/>
                  </a:lnTo>
                  <a:lnTo>
                    <a:pt x="162560" y="6350"/>
                  </a:lnTo>
                  <a:lnTo>
                    <a:pt x="162560" y="12700"/>
                  </a:lnTo>
                  <a:cubicBezTo>
                    <a:pt x="79756" y="12700"/>
                    <a:pt x="12700" y="79756"/>
                    <a:pt x="12700" y="16256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264291" y="2343445"/>
            <a:ext cx="3301603" cy="89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Party Performance 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4291" y="3341046"/>
            <a:ext cx="3301603" cy="172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Track seats won and vote share percentages across multiple parties and election cycles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5123707" y="2078984"/>
            <a:ext cx="3887838" cy="3695700"/>
            <a:chOff x="0" y="0"/>
            <a:chExt cx="5183784" cy="4927600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5171059" cy="4914900"/>
            </a:xfrm>
            <a:custGeom>
              <a:avLst/>
              <a:gdLst/>
              <a:ahLst/>
              <a:cxnLst/>
              <a:rect l="l" t="t" r="r" b="b"/>
              <a:pathLst>
                <a:path w="5171059" h="4914900">
                  <a:moveTo>
                    <a:pt x="0" y="156210"/>
                  </a:moveTo>
                  <a:cubicBezTo>
                    <a:pt x="0" y="69977"/>
                    <a:pt x="69977" y="0"/>
                    <a:pt x="156210" y="0"/>
                  </a:cubicBezTo>
                  <a:lnTo>
                    <a:pt x="5014849" y="0"/>
                  </a:lnTo>
                  <a:cubicBezTo>
                    <a:pt x="5101082" y="0"/>
                    <a:pt x="5171059" y="69977"/>
                    <a:pt x="5171059" y="156210"/>
                  </a:cubicBezTo>
                  <a:lnTo>
                    <a:pt x="5171059" y="4758690"/>
                  </a:lnTo>
                  <a:cubicBezTo>
                    <a:pt x="5171059" y="4844923"/>
                    <a:pt x="5101082" y="4914900"/>
                    <a:pt x="5014849" y="4914900"/>
                  </a:cubicBezTo>
                  <a:lnTo>
                    <a:pt x="156210" y="4914900"/>
                  </a:lnTo>
                  <a:cubicBezTo>
                    <a:pt x="69977" y="4914900"/>
                    <a:pt x="0" y="4844923"/>
                    <a:pt x="0" y="4758690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5183759" cy="4927600"/>
            </a:xfrm>
            <a:custGeom>
              <a:avLst/>
              <a:gdLst/>
              <a:ahLst/>
              <a:cxnLst/>
              <a:rect l="l" t="t" r="r" b="b"/>
              <a:pathLst>
                <a:path w="5183759" h="4927600">
                  <a:moveTo>
                    <a:pt x="0" y="162560"/>
                  </a:moveTo>
                  <a:cubicBezTo>
                    <a:pt x="0" y="72771"/>
                    <a:pt x="72771" y="0"/>
                    <a:pt x="162560" y="0"/>
                  </a:cubicBezTo>
                  <a:lnTo>
                    <a:pt x="5021199" y="0"/>
                  </a:lnTo>
                  <a:lnTo>
                    <a:pt x="5021199" y="6350"/>
                  </a:lnTo>
                  <a:lnTo>
                    <a:pt x="5021199" y="0"/>
                  </a:lnTo>
                  <a:cubicBezTo>
                    <a:pt x="5110988" y="0"/>
                    <a:pt x="5183759" y="72771"/>
                    <a:pt x="5183759" y="162560"/>
                  </a:cubicBezTo>
                  <a:lnTo>
                    <a:pt x="5177409" y="162560"/>
                  </a:lnTo>
                  <a:lnTo>
                    <a:pt x="5183759" y="162560"/>
                  </a:lnTo>
                  <a:lnTo>
                    <a:pt x="5183759" y="4765040"/>
                  </a:lnTo>
                  <a:lnTo>
                    <a:pt x="5177409" y="4765040"/>
                  </a:lnTo>
                  <a:lnTo>
                    <a:pt x="5183759" y="4765040"/>
                  </a:lnTo>
                  <a:cubicBezTo>
                    <a:pt x="5183759" y="4854829"/>
                    <a:pt x="5110988" y="4927600"/>
                    <a:pt x="5021199" y="4927600"/>
                  </a:cubicBezTo>
                  <a:lnTo>
                    <a:pt x="5021199" y="4921250"/>
                  </a:lnTo>
                  <a:lnTo>
                    <a:pt x="5021199" y="4927600"/>
                  </a:lnTo>
                  <a:lnTo>
                    <a:pt x="162560" y="4927600"/>
                  </a:lnTo>
                  <a:lnTo>
                    <a:pt x="162560" y="4921250"/>
                  </a:lnTo>
                  <a:lnTo>
                    <a:pt x="162560" y="4927600"/>
                  </a:lnTo>
                  <a:cubicBezTo>
                    <a:pt x="72771" y="4927600"/>
                    <a:pt x="0" y="4854829"/>
                    <a:pt x="0" y="4765040"/>
                  </a:cubicBezTo>
                  <a:lnTo>
                    <a:pt x="0" y="162560"/>
                  </a:lnTo>
                  <a:lnTo>
                    <a:pt x="6350" y="162560"/>
                  </a:lnTo>
                  <a:lnTo>
                    <a:pt x="0" y="162560"/>
                  </a:lnTo>
                  <a:moveTo>
                    <a:pt x="12700" y="162560"/>
                  </a:moveTo>
                  <a:lnTo>
                    <a:pt x="12700" y="4765040"/>
                  </a:lnTo>
                  <a:lnTo>
                    <a:pt x="6350" y="4765040"/>
                  </a:lnTo>
                  <a:lnTo>
                    <a:pt x="12700" y="4765040"/>
                  </a:lnTo>
                  <a:cubicBezTo>
                    <a:pt x="12700" y="4847844"/>
                    <a:pt x="79756" y="4914900"/>
                    <a:pt x="162560" y="4914900"/>
                  </a:cubicBezTo>
                  <a:lnTo>
                    <a:pt x="5021199" y="4914900"/>
                  </a:lnTo>
                  <a:cubicBezTo>
                    <a:pt x="5104003" y="4914900"/>
                    <a:pt x="5171059" y="4847844"/>
                    <a:pt x="5171059" y="4765040"/>
                  </a:cubicBezTo>
                  <a:lnTo>
                    <a:pt x="5171059" y="162560"/>
                  </a:lnTo>
                  <a:cubicBezTo>
                    <a:pt x="5171059" y="79756"/>
                    <a:pt x="5104003" y="12700"/>
                    <a:pt x="5021199" y="12700"/>
                  </a:cubicBezTo>
                  <a:lnTo>
                    <a:pt x="162560" y="12700"/>
                  </a:lnTo>
                  <a:lnTo>
                    <a:pt x="162560" y="6350"/>
                  </a:lnTo>
                  <a:lnTo>
                    <a:pt x="162560" y="12700"/>
                  </a:lnTo>
                  <a:cubicBezTo>
                    <a:pt x="79756" y="12700"/>
                    <a:pt x="12700" y="79756"/>
                    <a:pt x="12700" y="16256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5416753" y="2343445"/>
            <a:ext cx="3301756" cy="89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Geographic Visualization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416753" y="3341046"/>
            <a:ext cx="3301756" cy="172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State-wise electoral maps revealing regional voting patterns and constituency distributions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276312" y="2078984"/>
            <a:ext cx="3887838" cy="3695700"/>
            <a:chOff x="0" y="0"/>
            <a:chExt cx="5183784" cy="4927600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5171059" cy="4914900"/>
            </a:xfrm>
            <a:custGeom>
              <a:avLst/>
              <a:gdLst/>
              <a:ahLst/>
              <a:cxnLst/>
              <a:rect l="l" t="t" r="r" b="b"/>
              <a:pathLst>
                <a:path w="5171059" h="4914900">
                  <a:moveTo>
                    <a:pt x="0" y="156210"/>
                  </a:moveTo>
                  <a:cubicBezTo>
                    <a:pt x="0" y="69977"/>
                    <a:pt x="69977" y="0"/>
                    <a:pt x="156210" y="0"/>
                  </a:cubicBezTo>
                  <a:lnTo>
                    <a:pt x="5014849" y="0"/>
                  </a:lnTo>
                  <a:cubicBezTo>
                    <a:pt x="5101082" y="0"/>
                    <a:pt x="5171059" y="69977"/>
                    <a:pt x="5171059" y="156210"/>
                  </a:cubicBezTo>
                  <a:lnTo>
                    <a:pt x="5171059" y="4758690"/>
                  </a:lnTo>
                  <a:cubicBezTo>
                    <a:pt x="5171059" y="4844923"/>
                    <a:pt x="5101082" y="4914900"/>
                    <a:pt x="5014849" y="4914900"/>
                  </a:cubicBezTo>
                  <a:lnTo>
                    <a:pt x="156210" y="4914900"/>
                  </a:lnTo>
                  <a:cubicBezTo>
                    <a:pt x="69977" y="4914900"/>
                    <a:pt x="0" y="4844923"/>
                    <a:pt x="0" y="4758690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5183759" cy="4927600"/>
            </a:xfrm>
            <a:custGeom>
              <a:avLst/>
              <a:gdLst/>
              <a:ahLst/>
              <a:cxnLst/>
              <a:rect l="l" t="t" r="r" b="b"/>
              <a:pathLst>
                <a:path w="5183759" h="4927600">
                  <a:moveTo>
                    <a:pt x="0" y="162560"/>
                  </a:moveTo>
                  <a:cubicBezTo>
                    <a:pt x="0" y="72771"/>
                    <a:pt x="72771" y="0"/>
                    <a:pt x="162560" y="0"/>
                  </a:cubicBezTo>
                  <a:lnTo>
                    <a:pt x="5021199" y="0"/>
                  </a:lnTo>
                  <a:lnTo>
                    <a:pt x="5021199" y="6350"/>
                  </a:lnTo>
                  <a:lnTo>
                    <a:pt x="5021199" y="0"/>
                  </a:lnTo>
                  <a:cubicBezTo>
                    <a:pt x="5110988" y="0"/>
                    <a:pt x="5183759" y="72771"/>
                    <a:pt x="5183759" y="162560"/>
                  </a:cubicBezTo>
                  <a:lnTo>
                    <a:pt x="5177409" y="162560"/>
                  </a:lnTo>
                  <a:lnTo>
                    <a:pt x="5183759" y="162560"/>
                  </a:lnTo>
                  <a:lnTo>
                    <a:pt x="5183759" y="4765040"/>
                  </a:lnTo>
                  <a:lnTo>
                    <a:pt x="5177409" y="4765040"/>
                  </a:lnTo>
                  <a:lnTo>
                    <a:pt x="5183759" y="4765040"/>
                  </a:lnTo>
                  <a:cubicBezTo>
                    <a:pt x="5183759" y="4854829"/>
                    <a:pt x="5110988" y="4927600"/>
                    <a:pt x="5021199" y="4927600"/>
                  </a:cubicBezTo>
                  <a:lnTo>
                    <a:pt x="5021199" y="4921250"/>
                  </a:lnTo>
                  <a:lnTo>
                    <a:pt x="5021199" y="4927600"/>
                  </a:lnTo>
                  <a:lnTo>
                    <a:pt x="162560" y="4927600"/>
                  </a:lnTo>
                  <a:lnTo>
                    <a:pt x="162560" y="4921250"/>
                  </a:lnTo>
                  <a:lnTo>
                    <a:pt x="162560" y="4927600"/>
                  </a:lnTo>
                  <a:cubicBezTo>
                    <a:pt x="72771" y="4927600"/>
                    <a:pt x="0" y="4854829"/>
                    <a:pt x="0" y="4765040"/>
                  </a:cubicBezTo>
                  <a:lnTo>
                    <a:pt x="0" y="162560"/>
                  </a:lnTo>
                  <a:lnTo>
                    <a:pt x="6350" y="162560"/>
                  </a:lnTo>
                  <a:lnTo>
                    <a:pt x="0" y="162560"/>
                  </a:lnTo>
                  <a:moveTo>
                    <a:pt x="12700" y="162560"/>
                  </a:moveTo>
                  <a:lnTo>
                    <a:pt x="12700" y="4765040"/>
                  </a:lnTo>
                  <a:lnTo>
                    <a:pt x="6350" y="4765040"/>
                  </a:lnTo>
                  <a:lnTo>
                    <a:pt x="12700" y="4765040"/>
                  </a:lnTo>
                  <a:cubicBezTo>
                    <a:pt x="12700" y="4847844"/>
                    <a:pt x="79756" y="4914900"/>
                    <a:pt x="162560" y="4914900"/>
                  </a:cubicBezTo>
                  <a:lnTo>
                    <a:pt x="5021199" y="4914900"/>
                  </a:lnTo>
                  <a:cubicBezTo>
                    <a:pt x="5104003" y="4914900"/>
                    <a:pt x="5171059" y="4847844"/>
                    <a:pt x="5171059" y="4765040"/>
                  </a:cubicBezTo>
                  <a:lnTo>
                    <a:pt x="5171059" y="162560"/>
                  </a:lnTo>
                  <a:cubicBezTo>
                    <a:pt x="5171059" y="79756"/>
                    <a:pt x="5104003" y="12700"/>
                    <a:pt x="5021199" y="12700"/>
                  </a:cubicBezTo>
                  <a:lnTo>
                    <a:pt x="162560" y="12700"/>
                  </a:lnTo>
                  <a:lnTo>
                    <a:pt x="162560" y="6350"/>
                  </a:lnTo>
                  <a:lnTo>
                    <a:pt x="162560" y="12700"/>
                  </a:lnTo>
                  <a:cubicBezTo>
                    <a:pt x="79756" y="12700"/>
                    <a:pt x="12700" y="79756"/>
                    <a:pt x="12700" y="16256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9569348" y="2343445"/>
            <a:ext cx="3301756" cy="89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Demographic Insights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569348" y="3341046"/>
            <a:ext cx="3301756" cy="21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Gender distribution of candidates and voting behavior analysis across different demographic segments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3428907" y="2078984"/>
            <a:ext cx="3887838" cy="3695700"/>
            <a:chOff x="0" y="0"/>
            <a:chExt cx="5183784" cy="4927600"/>
          </a:xfrm>
        </p:grpSpPr>
        <p:sp>
          <p:nvSpPr>
            <p:cNvPr id="23" name="Freeform 23"/>
            <p:cNvSpPr/>
            <p:nvPr/>
          </p:nvSpPr>
          <p:spPr>
            <a:xfrm>
              <a:off x="6350" y="6350"/>
              <a:ext cx="5171059" cy="4914900"/>
            </a:xfrm>
            <a:custGeom>
              <a:avLst/>
              <a:gdLst/>
              <a:ahLst/>
              <a:cxnLst/>
              <a:rect l="l" t="t" r="r" b="b"/>
              <a:pathLst>
                <a:path w="5171059" h="4914900">
                  <a:moveTo>
                    <a:pt x="0" y="156210"/>
                  </a:moveTo>
                  <a:cubicBezTo>
                    <a:pt x="0" y="69977"/>
                    <a:pt x="69977" y="0"/>
                    <a:pt x="156210" y="0"/>
                  </a:cubicBezTo>
                  <a:lnTo>
                    <a:pt x="5014849" y="0"/>
                  </a:lnTo>
                  <a:cubicBezTo>
                    <a:pt x="5101082" y="0"/>
                    <a:pt x="5171059" y="69977"/>
                    <a:pt x="5171059" y="156210"/>
                  </a:cubicBezTo>
                  <a:lnTo>
                    <a:pt x="5171059" y="4758690"/>
                  </a:lnTo>
                  <a:cubicBezTo>
                    <a:pt x="5171059" y="4844923"/>
                    <a:pt x="5101082" y="4914900"/>
                    <a:pt x="5014849" y="4914900"/>
                  </a:cubicBezTo>
                  <a:lnTo>
                    <a:pt x="156210" y="4914900"/>
                  </a:lnTo>
                  <a:cubicBezTo>
                    <a:pt x="69977" y="4914900"/>
                    <a:pt x="0" y="4844923"/>
                    <a:pt x="0" y="4758690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5183759" cy="4927600"/>
            </a:xfrm>
            <a:custGeom>
              <a:avLst/>
              <a:gdLst/>
              <a:ahLst/>
              <a:cxnLst/>
              <a:rect l="l" t="t" r="r" b="b"/>
              <a:pathLst>
                <a:path w="5183759" h="4927600">
                  <a:moveTo>
                    <a:pt x="0" y="162560"/>
                  </a:moveTo>
                  <a:cubicBezTo>
                    <a:pt x="0" y="72771"/>
                    <a:pt x="72771" y="0"/>
                    <a:pt x="162560" y="0"/>
                  </a:cubicBezTo>
                  <a:lnTo>
                    <a:pt x="5021199" y="0"/>
                  </a:lnTo>
                  <a:lnTo>
                    <a:pt x="5021199" y="6350"/>
                  </a:lnTo>
                  <a:lnTo>
                    <a:pt x="5021199" y="0"/>
                  </a:lnTo>
                  <a:cubicBezTo>
                    <a:pt x="5110988" y="0"/>
                    <a:pt x="5183759" y="72771"/>
                    <a:pt x="5183759" y="162560"/>
                  </a:cubicBezTo>
                  <a:lnTo>
                    <a:pt x="5177409" y="162560"/>
                  </a:lnTo>
                  <a:lnTo>
                    <a:pt x="5183759" y="162560"/>
                  </a:lnTo>
                  <a:lnTo>
                    <a:pt x="5183759" y="4765040"/>
                  </a:lnTo>
                  <a:lnTo>
                    <a:pt x="5177409" y="4765040"/>
                  </a:lnTo>
                  <a:lnTo>
                    <a:pt x="5183759" y="4765040"/>
                  </a:lnTo>
                  <a:cubicBezTo>
                    <a:pt x="5183759" y="4854829"/>
                    <a:pt x="5110988" y="4927600"/>
                    <a:pt x="5021199" y="4927600"/>
                  </a:cubicBezTo>
                  <a:lnTo>
                    <a:pt x="5021199" y="4921250"/>
                  </a:lnTo>
                  <a:lnTo>
                    <a:pt x="5021199" y="4927600"/>
                  </a:lnTo>
                  <a:lnTo>
                    <a:pt x="162560" y="4927600"/>
                  </a:lnTo>
                  <a:lnTo>
                    <a:pt x="162560" y="4921250"/>
                  </a:lnTo>
                  <a:lnTo>
                    <a:pt x="162560" y="4927600"/>
                  </a:lnTo>
                  <a:cubicBezTo>
                    <a:pt x="72771" y="4927600"/>
                    <a:pt x="0" y="4854829"/>
                    <a:pt x="0" y="4765040"/>
                  </a:cubicBezTo>
                  <a:lnTo>
                    <a:pt x="0" y="162560"/>
                  </a:lnTo>
                  <a:lnTo>
                    <a:pt x="6350" y="162560"/>
                  </a:lnTo>
                  <a:lnTo>
                    <a:pt x="0" y="162560"/>
                  </a:lnTo>
                  <a:moveTo>
                    <a:pt x="12700" y="162560"/>
                  </a:moveTo>
                  <a:lnTo>
                    <a:pt x="12700" y="4765040"/>
                  </a:lnTo>
                  <a:lnTo>
                    <a:pt x="6350" y="4765040"/>
                  </a:lnTo>
                  <a:lnTo>
                    <a:pt x="12700" y="4765040"/>
                  </a:lnTo>
                  <a:cubicBezTo>
                    <a:pt x="12700" y="4847844"/>
                    <a:pt x="79756" y="4914900"/>
                    <a:pt x="162560" y="4914900"/>
                  </a:cubicBezTo>
                  <a:lnTo>
                    <a:pt x="5021199" y="4914900"/>
                  </a:lnTo>
                  <a:cubicBezTo>
                    <a:pt x="5104003" y="4914900"/>
                    <a:pt x="5171059" y="4847844"/>
                    <a:pt x="5171059" y="4765040"/>
                  </a:cubicBezTo>
                  <a:lnTo>
                    <a:pt x="5171059" y="162560"/>
                  </a:lnTo>
                  <a:cubicBezTo>
                    <a:pt x="5171059" y="79756"/>
                    <a:pt x="5104003" y="12700"/>
                    <a:pt x="5021199" y="12700"/>
                  </a:cubicBezTo>
                  <a:lnTo>
                    <a:pt x="162560" y="12700"/>
                  </a:lnTo>
                  <a:lnTo>
                    <a:pt x="162560" y="6350"/>
                  </a:lnTo>
                  <a:lnTo>
                    <a:pt x="162560" y="12700"/>
                  </a:lnTo>
                  <a:cubicBezTo>
                    <a:pt x="79756" y="12700"/>
                    <a:pt x="12700" y="79756"/>
                    <a:pt x="12700" y="16256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3721953" y="2343445"/>
            <a:ext cx="3301756" cy="464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Trend Identification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721953" y="2905420"/>
            <a:ext cx="3301756" cy="21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Year-over-year comparisons showing electoral shifts, winning margins, and participation rates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76017" y="6152702"/>
            <a:ext cx="6048080" cy="464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Transforming Data into Understanding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76017" y="6961584"/>
            <a:ext cx="16335966" cy="2141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250"/>
              </a:lnSpc>
              <a:buFont typeface="Arial"/>
              <a:buChar char="•"/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Clear visualization of complex electoral dynamics across multiple dimensions</a:t>
            </a:r>
          </a:p>
          <a:p>
            <a:pPr marL="329902" lvl="1" indent="-164951" algn="l">
              <a:lnSpc>
                <a:spcPts val="3250"/>
              </a:lnSpc>
              <a:buFont typeface="Arial"/>
              <a:buChar char="•"/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State-level and party-level performance comparisons enabling strategic analysis</a:t>
            </a:r>
          </a:p>
          <a:p>
            <a:pPr marL="329902" lvl="1" indent="-164951" algn="l">
              <a:lnSpc>
                <a:spcPts val="3250"/>
              </a:lnSpc>
              <a:buFont typeface="Arial"/>
              <a:buChar char="•"/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Demographic patterns revealing candidate diversity and representation trends</a:t>
            </a:r>
          </a:p>
          <a:p>
            <a:pPr marL="329902" lvl="1" indent="-164951" algn="l">
              <a:lnSpc>
                <a:spcPts val="3250"/>
              </a:lnSpc>
              <a:buFont typeface="Arial"/>
              <a:buChar char="•"/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Interactive filtering allowing customized views for specific research questions</a:t>
            </a:r>
          </a:p>
          <a:p>
            <a:pPr marL="329902" lvl="1" indent="-164951" algn="l">
              <a:lnSpc>
                <a:spcPts val="3250"/>
              </a:lnSpc>
              <a:buFont typeface="Arial"/>
              <a:buChar char="•"/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Temporal trend analysis showcasing electoral evolution over 13 years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9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7723" y="1464698"/>
            <a:ext cx="15582645" cy="4314097"/>
          </a:xfrm>
          <a:custGeom>
            <a:avLst/>
            <a:gdLst/>
            <a:ahLst/>
            <a:cxnLst/>
            <a:rect l="l" t="t" r="r" b="b"/>
            <a:pathLst>
              <a:path w="15582645" h="4314097">
                <a:moveTo>
                  <a:pt x="0" y="0"/>
                </a:moveTo>
                <a:lnTo>
                  <a:pt x="15582645" y="0"/>
                </a:lnTo>
                <a:lnTo>
                  <a:pt x="15582645" y="4314097"/>
                </a:lnTo>
                <a:lnTo>
                  <a:pt x="0" y="43140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018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77723" y="5778795"/>
            <a:ext cx="15582645" cy="4353401"/>
          </a:xfrm>
          <a:custGeom>
            <a:avLst/>
            <a:gdLst/>
            <a:ahLst/>
            <a:cxnLst/>
            <a:rect l="l" t="t" r="r" b="b"/>
            <a:pathLst>
              <a:path w="15582645" h="4353401">
                <a:moveTo>
                  <a:pt x="0" y="0"/>
                </a:moveTo>
                <a:lnTo>
                  <a:pt x="15582645" y="0"/>
                </a:lnTo>
                <a:lnTo>
                  <a:pt x="15582645" y="4353401"/>
                </a:lnTo>
                <a:lnTo>
                  <a:pt x="0" y="43534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000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77723" y="362693"/>
            <a:ext cx="3723442" cy="877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Dashboards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9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61215" y="1379379"/>
            <a:ext cx="15165570" cy="8701246"/>
          </a:xfrm>
          <a:custGeom>
            <a:avLst/>
            <a:gdLst/>
            <a:ahLst/>
            <a:cxnLst/>
            <a:rect l="l" t="t" r="r" b="b"/>
            <a:pathLst>
              <a:path w="15165570" h="8701246">
                <a:moveTo>
                  <a:pt x="0" y="0"/>
                </a:moveTo>
                <a:lnTo>
                  <a:pt x="15165570" y="0"/>
                </a:lnTo>
                <a:lnTo>
                  <a:pt x="15165570" y="8701246"/>
                </a:lnTo>
                <a:lnTo>
                  <a:pt x="0" y="870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17869"/>
            <a:ext cx="3723442" cy="877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Dashboards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115016"/>
            <a:ext cx="15314562" cy="812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84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Key Findings and Insights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6" y="2610888"/>
            <a:ext cx="5254971" cy="3759841"/>
            <a:chOff x="0" y="0"/>
            <a:chExt cx="7006628" cy="5013122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993890" cy="5000371"/>
            </a:xfrm>
            <a:custGeom>
              <a:avLst/>
              <a:gdLst/>
              <a:ahLst/>
              <a:cxnLst/>
              <a:rect l="l" t="t" r="r" b="b"/>
              <a:pathLst>
                <a:path w="6993890" h="500037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841621"/>
                  </a:lnTo>
                  <a:cubicBezTo>
                    <a:pt x="6993890" y="4929251"/>
                    <a:pt x="6922770" y="5000371"/>
                    <a:pt x="6835013" y="5000371"/>
                  </a:cubicBezTo>
                  <a:lnTo>
                    <a:pt x="158877" y="5000371"/>
                  </a:lnTo>
                  <a:cubicBezTo>
                    <a:pt x="71120" y="5000371"/>
                    <a:pt x="0" y="4929378"/>
                    <a:pt x="0" y="4841621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006590" cy="5013071"/>
            </a:xfrm>
            <a:custGeom>
              <a:avLst/>
              <a:gdLst/>
              <a:ahLst/>
              <a:cxnLst/>
              <a:rect l="l" t="t" r="r" b="b"/>
              <a:pathLst>
                <a:path w="7006590" h="5013071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549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847971"/>
                  </a:lnTo>
                  <a:lnTo>
                    <a:pt x="7000240" y="4847971"/>
                  </a:lnTo>
                  <a:lnTo>
                    <a:pt x="7006590" y="4847971"/>
                  </a:lnTo>
                  <a:cubicBezTo>
                    <a:pt x="7006590" y="4939157"/>
                    <a:pt x="6932549" y="5013071"/>
                    <a:pt x="6841363" y="5013071"/>
                  </a:cubicBezTo>
                  <a:lnTo>
                    <a:pt x="6841363" y="5006721"/>
                  </a:lnTo>
                  <a:lnTo>
                    <a:pt x="6841363" y="5013071"/>
                  </a:lnTo>
                  <a:lnTo>
                    <a:pt x="165227" y="5013071"/>
                  </a:lnTo>
                  <a:lnTo>
                    <a:pt x="165227" y="5006721"/>
                  </a:lnTo>
                  <a:lnTo>
                    <a:pt x="165227" y="5013071"/>
                  </a:lnTo>
                  <a:cubicBezTo>
                    <a:pt x="74041" y="5013071"/>
                    <a:pt x="0" y="4939157"/>
                    <a:pt x="0" y="484797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847971"/>
                  </a:lnTo>
                  <a:lnTo>
                    <a:pt x="6350" y="4847971"/>
                  </a:lnTo>
                  <a:lnTo>
                    <a:pt x="12700" y="4847971"/>
                  </a:lnTo>
                  <a:cubicBezTo>
                    <a:pt x="12700" y="4932172"/>
                    <a:pt x="81026" y="5000371"/>
                    <a:pt x="165227" y="5000371"/>
                  </a:cubicBezTo>
                  <a:lnTo>
                    <a:pt x="6841363" y="5000371"/>
                  </a:lnTo>
                  <a:cubicBezTo>
                    <a:pt x="6925564" y="5000371"/>
                    <a:pt x="6993890" y="4932172"/>
                    <a:pt x="6993890" y="4847971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285284" y="287059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Scale of Elections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85284" y="3445516"/>
            <a:ext cx="4659363" cy="2627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The dashboard analyzes Indian election data from 2009 to 2021, covering more than 4,000 constituencies across the country. A total of 91,000+ candidates participated in the elections.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516443" y="2610888"/>
            <a:ext cx="5254971" cy="3759841"/>
            <a:chOff x="0" y="0"/>
            <a:chExt cx="7006628" cy="5013122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6993890" cy="5000371"/>
            </a:xfrm>
            <a:custGeom>
              <a:avLst/>
              <a:gdLst/>
              <a:ahLst/>
              <a:cxnLst/>
              <a:rect l="l" t="t" r="r" b="b"/>
              <a:pathLst>
                <a:path w="6993890" h="500037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841621"/>
                  </a:lnTo>
                  <a:cubicBezTo>
                    <a:pt x="6993890" y="4929251"/>
                    <a:pt x="6922770" y="5000371"/>
                    <a:pt x="6835013" y="5000371"/>
                  </a:cubicBezTo>
                  <a:lnTo>
                    <a:pt x="158877" y="5000371"/>
                  </a:lnTo>
                  <a:cubicBezTo>
                    <a:pt x="71120" y="5000371"/>
                    <a:pt x="0" y="4929378"/>
                    <a:pt x="0" y="4841621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7006590" cy="5013071"/>
            </a:xfrm>
            <a:custGeom>
              <a:avLst/>
              <a:gdLst/>
              <a:ahLst/>
              <a:cxnLst/>
              <a:rect l="l" t="t" r="r" b="b"/>
              <a:pathLst>
                <a:path w="7006590" h="5013071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549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847971"/>
                  </a:lnTo>
                  <a:lnTo>
                    <a:pt x="7000240" y="4847971"/>
                  </a:lnTo>
                  <a:lnTo>
                    <a:pt x="7006590" y="4847971"/>
                  </a:lnTo>
                  <a:cubicBezTo>
                    <a:pt x="7006590" y="4939157"/>
                    <a:pt x="6932549" y="5013071"/>
                    <a:pt x="6841363" y="5013071"/>
                  </a:cubicBezTo>
                  <a:lnTo>
                    <a:pt x="6841363" y="5006721"/>
                  </a:lnTo>
                  <a:lnTo>
                    <a:pt x="6841363" y="5013071"/>
                  </a:lnTo>
                  <a:lnTo>
                    <a:pt x="165227" y="5013071"/>
                  </a:lnTo>
                  <a:lnTo>
                    <a:pt x="165227" y="5006721"/>
                  </a:lnTo>
                  <a:lnTo>
                    <a:pt x="165227" y="5013071"/>
                  </a:lnTo>
                  <a:cubicBezTo>
                    <a:pt x="74041" y="5013071"/>
                    <a:pt x="0" y="4939157"/>
                    <a:pt x="0" y="484797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847971"/>
                  </a:lnTo>
                  <a:lnTo>
                    <a:pt x="6350" y="4847971"/>
                  </a:lnTo>
                  <a:lnTo>
                    <a:pt x="12700" y="4847971"/>
                  </a:lnTo>
                  <a:cubicBezTo>
                    <a:pt x="12700" y="4932172"/>
                    <a:pt x="81026" y="5000371"/>
                    <a:pt x="165227" y="5000371"/>
                  </a:cubicBezTo>
                  <a:lnTo>
                    <a:pt x="6841363" y="5000371"/>
                  </a:lnTo>
                  <a:cubicBezTo>
                    <a:pt x="6925564" y="5000371"/>
                    <a:pt x="6993890" y="4932172"/>
                    <a:pt x="6993890" y="4847971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6814242" y="287059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Voter Participation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814242" y="3445516"/>
            <a:ext cx="4659363" cy="1351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The total number of votes recorded is approximately 1.53 billion, showing strong voter participation.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045401" y="2610888"/>
            <a:ext cx="5254971" cy="3759841"/>
            <a:chOff x="0" y="0"/>
            <a:chExt cx="7006628" cy="5013122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6993890" cy="5000371"/>
            </a:xfrm>
            <a:custGeom>
              <a:avLst/>
              <a:gdLst/>
              <a:ahLst/>
              <a:cxnLst/>
              <a:rect l="l" t="t" r="r" b="b"/>
              <a:pathLst>
                <a:path w="6993890" h="500037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841621"/>
                  </a:lnTo>
                  <a:cubicBezTo>
                    <a:pt x="6993890" y="4929251"/>
                    <a:pt x="6922770" y="5000371"/>
                    <a:pt x="6835013" y="5000371"/>
                  </a:cubicBezTo>
                  <a:lnTo>
                    <a:pt x="158877" y="5000371"/>
                  </a:lnTo>
                  <a:cubicBezTo>
                    <a:pt x="71120" y="5000371"/>
                    <a:pt x="0" y="4929378"/>
                    <a:pt x="0" y="4841621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7006590" cy="5013071"/>
            </a:xfrm>
            <a:custGeom>
              <a:avLst/>
              <a:gdLst/>
              <a:ahLst/>
              <a:cxnLst/>
              <a:rect l="l" t="t" r="r" b="b"/>
              <a:pathLst>
                <a:path w="7006590" h="5013071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549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847971"/>
                  </a:lnTo>
                  <a:lnTo>
                    <a:pt x="7000240" y="4847971"/>
                  </a:lnTo>
                  <a:lnTo>
                    <a:pt x="7006590" y="4847971"/>
                  </a:lnTo>
                  <a:cubicBezTo>
                    <a:pt x="7006590" y="4939157"/>
                    <a:pt x="6932549" y="5013071"/>
                    <a:pt x="6841363" y="5013071"/>
                  </a:cubicBezTo>
                  <a:lnTo>
                    <a:pt x="6841363" y="5006721"/>
                  </a:lnTo>
                  <a:lnTo>
                    <a:pt x="6841363" y="5013071"/>
                  </a:lnTo>
                  <a:lnTo>
                    <a:pt x="165227" y="5013071"/>
                  </a:lnTo>
                  <a:lnTo>
                    <a:pt x="165227" y="5006721"/>
                  </a:lnTo>
                  <a:lnTo>
                    <a:pt x="165227" y="5013071"/>
                  </a:lnTo>
                  <a:cubicBezTo>
                    <a:pt x="74041" y="5013071"/>
                    <a:pt x="0" y="4939157"/>
                    <a:pt x="0" y="484797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847971"/>
                  </a:lnTo>
                  <a:lnTo>
                    <a:pt x="6350" y="4847971"/>
                  </a:lnTo>
                  <a:lnTo>
                    <a:pt x="12700" y="4847971"/>
                  </a:lnTo>
                  <a:cubicBezTo>
                    <a:pt x="12700" y="4932172"/>
                    <a:pt x="81026" y="5000371"/>
                    <a:pt x="165227" y="5000371"/>
                  </a:cubicBezTo>
                  <a:lnTo>
                    <a:pt x="6841363" y="5000371"/>
                  </a:lnTo>
                  <a:cubicBezTo>
                    <a:pt x="6925564" y="5000371"/>
                    <a:pt x="6993890" y="4932172"/>
                    <a:pt x="6993890" y="4847971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2343209" y="287059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Party Dominance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343209" y="3445516"/>
            <a:ext cx="4659363" cy="2627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 b="1">
                <a:solidFill>
                  <a:srgbClr val="384653"/>
                </a:solidFill>
                <a:latin typeface="Roboto Bold"/>
                <a:ea typeface="Roboto Bold"/>
                <a:cs typeface="Roboto Bold"/>
                <a:sym typeface="Roboto Bold"/>
              </a:rPr>
              <a:t>BJP and INC emerge as the dominant parties</a:t>
            </a: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in terms of total seats won over multiple election cycles. Vote share analysis highlights close competition among major parties.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987476" y="6644726"/>
            <a:ext cx="8019459" cy="2484234"/>
            <a:chOff x="0" y="0"/>
            <a:chExt cx="10692613" cy="3312312"/>
          </a:xfrm>
        </p:grpSpPr>
        <p:sp>
          <p:nvSpPr>
            <p:cNvPr id="23" name="Freeform 23"/>
            <p:cNvSpPr/>
            <p:nvPr/>
          </p:nvSpPr>
          <p:spPr>
            <a:xfrm>
              <a:off x="6350" y="6350"/>
              <a:ext cx="10679938" cy="3299587"/>
            </a:xfrm>
            <a:custGeom>
              <a:avLst/>
              <a:gdLst/>
              <a:ahLst/>
              <a:cxnLst/>
              <a:rect l="l" t="t" r="r" b="b"/>
              <a:pathLst>
                <a:path w="10679938" h="3299587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10520680" y="0"/>
                  </a:lnTo>
                  <a:cubicBezTo>
                    <a:pt x="10608564" y="0"/>
                    <a:pt x="10679938" y="71120"/>
                    <a:pt x="10679938" y="158750"/>
                  </a:cubicBezTo>
                  <a:lnTo>
                    <a:pt x="10679938" y="3140837"/>
                  </a:lnTo>
                  <a:cubicBezTo>
                    <a:pt x="10679938" y="3228467"/>
                    <a:pt x="10608691" y="3299587"/>
                    <a:pt x="10520680" y="3299587"/>
                  </a:cubicBezTo>
                  <a:lnTo>
                    <a:pt x="159258" y="3299587"/>
                  </a:lnTo>
                  <a:cubicBezTo>
                    <a:pt x="71374" y="3299587"/>
                    <a:pt x="0" y="3228467"/>
                    <a:pt x="0" y="3140837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10692638" cy="3312287"/>
            </a:xfrm>
            <a:custGeom>
              <a:avLst/>
              <a:gdLst/>
              <a:ahLst/>
              <a:cxnLst/>
              <a:rect l="l" t="t" r="r" b="b"/>
              <a:pathLst>
                <a:path w="10692638" h="3312287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030" y="0"/>
                  </a:lnTo>
                  <a:lnTo>
                    <a:pt x="10527030" y="6350"/>
                  </a:lnTo>
                  <a:lnTo>
                    <a:pt x="10527030" y="0"/>
                  </a:lnTo>
                  <a:cubicBezTo>
                    <a:pt x="10618470" y="0"/>
                    <a:pt x="10692638" y="73914"/>
                    <a:pt x="10692638" y="165100"/>
                  </a:cubicBezTo>
                  <a:lnTo>
                    <a:pt x="10686288" y="165100"/>
                  </a:lnTo>
                  <a:lnTo>
                    <a:pt x="10692638" y="165100"/>
                  </a:lnTo>
                  <a:lnTo>
                    <a:pt x="10692638" y="3147187"/>
                  </a:lnTo>
                  <a:lnTo>
                    <a:pt x="10686288" y="3147187"/>
                  </a:lnTo>
                  <a:lnTo>
                    <a:pt x="10692638" y="3147187"/>
                  </a:lnTo>
                  <a:cubicBezTo>
                    <a:pt x="10692638" y="3238373"/>
                    <a:pt x="10618470" y="3312287"/>
                    <a:pt x="10527030" y="3312287"/>
                  </a:cubicBezTo>
                  <a:lnTo>
                    <a:pt x="10527030" y="3305937"/>
                  </a:lnTo>
                  <a:lnTo>
                    <a:pt x="10527030" y="3312287"/>
                  </a:lnTo>
                  <a:lnTo>
                    <a:pt x="165608" y="3312287"/>
                  </a:lnTo>
                  <a:lnTo>
                    <a:pt x="165608" y="3305937"/>
                  </a:lnTo>
                  <a:lnTo>
                    <a:pt x="165608" y="3312287"/>
                  </a:lnTo>
                  <a:cubicBezTo>
                    <a:pt x="74168" y="3312287"/>
                    <a:pt x="0" y="3238373"/>
                    <a:pt x="0" y="314718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147187"/>
                  </a:lnTo>
                  <a:lnTo>
                    <a:pt x="6350" y="3147187"/>
                  </a:lnTo>
                  <a:lnTo>
                    <a:pt x="12700" y="3147187"/>
                  </a:lnTo>
                  <a:cubicBezTo>
                    <a:pt x="12700" y="3231388"/>
                    <a:pt x="81153" y="3299587"/>
                    <a:pt x="165608" y="3299587"/>
                  </a:cubicBezTo>
                  <a:lnTo>
                    <a:pt x="10527030" y="3299587"/>
                  </a:lnTo>
                  <a:cubicBezTo>
                    <a:pt x="10611486" y="3299587"/>
                    <a:pt x="10679938" y="3231388"/>
                    <a:pt x="10679938" y="3147187"/>
                  </a:cubicBezTo>
                  <a:lnTo>
                    <a:pt x="10679938" y="165100"/>
                  </a:lnTo>
                  <a:cubicBezTo>
                    <a:pt x="10679938" y="80899"/>
                    <a:pt x="10611486" y="12700"/>
                    <a:pt x="10527030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285284" y="6904434"/>
            <a:ext cx="4113162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Candidate Demographics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85284" y="7479354"/>
            <a:ext cx="7423842" cy="1351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Middle-aged candidates have won the highest number of seats. Male candidates form the majority, with significantly lower female participation.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9280922" y="6644726"/>
            <a:ext cx="8019459" cy="2484234"/>
            <a:chOff x="0" y="0"/>
            <a:chExt cx="10692613" cy="3312312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10679938" cy="3299587"/>
            </a:xfrm>
            <a:custGeom>
              <a:avLst/>
              <a:gdLst/>
              <a:ahLst/>
              <a:cxnLst/>
              <a:rect l="l" t="t" r="r" b="b"/>
              <a:pathLst>
                <a:path w="10679938" h="3299587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10520680" y="0"/>
                  </a:lnTo>
                  <a:cubicBezTo>
                    <a:pt x="10608564" y="0"/>
                    <a:pt x="10679938" y="71120"/>
                    <a:pt x="10679938" y="158750"/>
                  </a:cubicBezTo>
                  <a:lnTo>
                    <a:pt x="10679938" y="3140837"/>
                  </a:lnTo>
                  <a:cubicBezTo>
                    <a:pt x="10679938" y="3228467"/>
                    <a:pt x="10608691" y="3299587"/>
                    <a:pt x="10520680" y="3299587"/>
                  </a:cubicBezTo>
                  <a:lnTo>
                    <a:pt x="159258" y="3299587"/>
                  </a:lnTo>
                  <a:cubicBezTo>
                    <a:pt x="71374" y="3299587"/>
                    <a:pt x="0" y="3228467"/>
                    <a:pt x="0" y="3140837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10692638" cy="3312287"/>
            </a:xfrm>
            <a:custGeom>
              <a:avLst/>
              <a:gdLst/>
              <a:ahLst/>
              <a:cxnLst/>
              <a:rect l="l" t="t" r="r" b="b"/>
              <a:pathLst>
                <a:path w="10692638" h="3312287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030" y="0"/>
                  </a:lnTo>
                  <a:lnTo>
                    <a:pt x="10527030" y="6350"/>
                  </a:lnTo>
                  <a:lnTo>
                    <a:pt x="10527030" y="0"/>
                  </a:lnTo>
                  <a:cubicBezTo>
                    <a:pt x="10618470" y="0"/>
                    <a:pt x="10692638" y="73914"/>
                    <a:pt x="10692638" y="165100"/>
                  </a:cubicBezTo>
                  <a:lnTo>
                    <a:pt x="10686288" y="165100"/>
                  </a:lnTo>
                  <a:lnTo>
                    <a:pt x="10692638" y="165100"/>
                  </a:lnTo>
                  <a:lnTo>
                    <a:pt x="10692638" y="3147187"/>
                  </a:lnTo>
                  <a:lnTo>
                    <a:pt x="10686288" y="3147187"/>
                  </a:lnTo>
                  <a:lnTo>
                    <a:pt x="10692638" y="3147187"/>
                  </a:lnTo>
                  <a:cubicBezTo>
                    <a:pt x="10692638" y="3238373"/>
                    <a:pt x="10618470" y="3312287"/>
                    <a:pt x="10527030" y="3312287"/>
                  </a:cubicBezTo>
                  <a:lnTo>
                    <a:pt x="10527030" y="3305937"/>
                  </a:lnTo>
                  <a:lnTo>
                    <a:pt x="10527030" y="3312287"/>
                  </a:lnTo>
                  <a:lnTo>
                    <a:pt x="165608" y="3312287"/>
                  </a:lnTo>
                  <a:lnTo>
                    <a:pt x="165608" y="3305937"/>
                  </a:lnTo>
                  <a:lnTo>
                    <a:pt x="165608" y="3312287"/>
                  </a:lnTo>
                  <a:cubicBezTo>
                    <a:pt x="74168" y="3312287"/>
                    <a:pt x="0" y="3238373"/>
                    <a:pt x="0" y="314718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147187"/>
                  </a:lnTo>
                  <a:lnTo>
                    <a:pt x="6350" y="3147187"/>
                  </a:lnTo>
                  <a:lnTo>
                    <a:pt x="12700" y="3147187"/>
                  </a:lnTo>
                  <a:cubicBezTo>
                    <a:pt x="12700" y="3231388"/>
                    <a:pt x="81153" y="3299587"/>
                    <a:pt x="165608" y="3299587"/>
                  </a:cubicBezTo>
                  <a:lnTo>
                    <a:pt x="10527030" y="3299587"/>
                  </a:lnTo>
                  <a:cubicBezTo>
                    <a:pt x="10611486" y="3299587"/>
                    <a:pt x="10679938" y="3231388"/>
                    <a:pt x="10679938" y="3147187"/>
                  </a:cubicBezTo>
                  <a:lnTo>
                    <a:pt x="10679938" y="165100"/>
                  </a:lnTo>
                  <a:cubicBezTo>
                    <a:pt x="10679938" y="80899"/>
                    <a:pt x="10611486" y="12700"/>
                    <a:pt x="10527030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9578731" y="6904434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Electoral Trends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578731" y="7479354"/>
            <a:ext cx="7423842" cy="1351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State-wise voter turnout varies widely. Trend analysis reveals fluctuations in winning margins and close contests, indicating increasing electoral competitiveness.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6882" y="59684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468784" y="732768"/>
            <a:ext cx="10951816" cy="8224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Future Enhancements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468784" y="2148040"/>
            <a:ext cx="15350433" cy="1360884"/>
            <a:chOff x="0" y="0"/>
            <a:chExt cx="20467244" cy="1814512"/>
          </a:xfrm>
        </p:grpSpPr>
        <p:sp>
          <p:nvSpPr>
            <p:cNvPr id="8" name="Freeform 8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511646" y="2190902"/>
            <a:ext cx="888206" cy="1275159"/>
            <a:chOff x="0" y="0"/>
            <a:chExt cx="1184275" cy="170021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784452" y="2658370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573684" y="2393899"/>
            <a:ext cx="334595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Real-time Data Integration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573684" y="2826096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Connect live election data feeds for immediate analysis during active electoral cycles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468784" y="3654181"/>
            <a:ext cx="15350433" cy="1360884"/>
            <a:chOff x="0" y="0"/>
            <a:chExt cx="20467244" cy="1814512"/>
          </a:xfrm>
        </p:grpSpPr>
        <p:sp>
          <p:nvSpPr>
            <p:cNvPr id="16" name="Freeform 16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511646" y="3697043"/>
            <a:ext cx="888206" cy="1275159"/>
            <a:chOff x="0" y="0"/>
            <a:chExt cx="1184275" cy="17002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784452" y="4164511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573684" y="3900040"/>
            <a:ext cx="277564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Predictive Analytics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573684" y="4332237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Implement machine learning algorithms to forecast election outcomes based on historical patterns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468784" y="5160321"/>
            <a:ext cx="15350433" cy="1360884"/>
            <a:chOff x="0" y="0"/>
            <a:chExt cx="20467244" cy="1814512"/>
          </a:xfrm>
        </p:grpSpPr>
        <p:sp>
          <p:nvSpPr>
            <p:cNvPr id="24" name="Freeform 24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511646" y="5203184"/>
            <a:ext cx="888206" cy="1275159"/>
            <a:chOff x="0" y="0"/>
            <a:chExt cx="1184275" cy="170021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1784452" y="5670652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573684" y="5406180"/>
            <a:ext cx="361786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Enhanced Candidate Profiles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573684" y="5838377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Incorporate additional dimensions including educational backgrounds, criminal records, and asset declarations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1468784" y="6666462"/>
            <a:ext cx="15350433" cy="1360884"/>
            <a:chOff x="0" y="0"/>
            <a:chExt cx="20467244" cy="1814512"/>
          </a:xfrm>
        </p:grpSpPr>
        <p:sp>
          <p:nvSpPr>
            <p:cNvPr id="32" name="Freeform 32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34" name="Group 34"/>
          <p:cNvGrpSpPr/>
          <p:nvPr/>
        </p:nvGrpSpPr>
        <p:grpSpPr>
          <a:xfrm>
            <a:off x="1511646" y="6709324"/>
            <a:ext cx="888206" cy="1275159"/>
            <a:chOff x="0" y="0"/>
            <a:chExt cx="1184275" cy="170021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36" name="TextBox 36"/>
          <p:cNvSpPr txBox="1"/>
          <p:nvPr/>
        </p:nvSpPr>
        <p:spPr>
          <a:xfrm>
            <a:off x="1784452" y="7176792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573684" y="6912321"/>
            <a:ext cx="3067498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Constituency Deep-dive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573684" y="7344518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Enable granular drill-down analysis to individual constituency level with voter demographics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1468784" y="8172602"/>
            <a:ext cx="15350433" cy="1360884"/>
            <a:chOff x="0" y="0"/>
            <a:chExt cx="20467244" cy="1814512"/>
          </a:xfrm>
        </p:grpSpPr>
        <p:sp>
          <p:nvSpPr>
            <p:cNvPr id="40" name="Freeform 40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511646" y="8215465"/>
            <a:ext cx="888206" cy="1275159"/>
            <a:chOff x="0" y="0"/>
            <a:chExt cx="1184275" cy="170021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44" name="TextBox 44"/>
          <p:cNvSpPr txBox="1"/>
          <p:nvPr/>
        </p:nvSpPr>
        <p:spPr>
          <a:xfrm>
            <a:off x="1784452" y="8682933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5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573684" y="8418462"/>
            <a:ext cx="277564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Cloud Deployment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2573684" y="8850659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Publish through Power BI Service for broader accessibility and collaborative analysis capabilities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992238" y="1355674"/>
            <a:ext cx="6551562" cy="812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84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992086" y="3177778"/>
            <a:ext cx="8010087" cy="2918965"/>
            <a:chOff x="0" y="0"/>
            <a:chExt cx="10680116" cy="3891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680058" cy="3891915"/>
            </a:xfrm>
            <a:custGeom>
              <a:avLst/>
              <a:gdLst/>
              <a:ahLst/>
              <a:cxnLst/>
              <a:rect l="l" t="t" r="r" b="b"/>
              <a:pathLst>
                <a:path w="10680058" h="3891915">
                  <a:moveTo>
                    <a:pt x="0" y="243840"/>
                  </a:moveTo>
                  <a:cubicBezTo>
                    <a:pt x="0" y="109220"/>
                    <a:pt x="166785" y="0"/>
                    <a:pt x="372357" y="0"/>
                  </a:cubicBezTo>
                  <a:lnTo>
                    <a:pt x="10307700" y="0"/>
                  </a:lnTo>
                  <a:cubicBezTo>
                    <a:pt x="10513272" y="0"/>
                    <a:pt x="10680058" y="109220"/>
                    <a:pt x="10680058" y="243840"/>
                  </a:cubicBezTo>
                  <a:lnTo>
                    <a:pt x="10680058" y="3648075"/>
                  </a:lnTo>
                  <a:cubicBezTo>
                    <a:pt x="10680058" y="3782695"/>
                    <a:pt x="10513272" y="3891915"/>
                    <a:pt x="10307700" y="3891915"/>
                  </a:cubicBezTo>
                  <a:lnTo>
                    <a:pt x="372357" y="3891915"/>
                  </a:lnTo>
                  <a:cubicBezTo>
                    <a:pt x="166785" y="3891915"/>
                    <a:pt x="0" y="3782695"/>
                    <a:pt x="0" y="3648075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3139750"/>
            <a:ext cx="7973473" cy="113169"/>
            <a:chOff x="0" y="0"/>
            <a:chExt cx="6993928" cy="99266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6993890" cy="99266"/>
            </a:xfrm>
            <a:custGeom>
              <a:avLst/>
              <a:gdLst/>
              <a:ahLst/>
              <a:cxnLst/>
              <a:rect l="l" t="t" r="r" b="b"/>
              <a:pathLst>
                <a:path w="6993890" h="99266">
                  <a:moveTo>
                    <a:pt x="0" y="0"/>
                  </a:moveTo>
                  <a:lnTo>
                    <a:pt x="6993890" y="0"/>
                  </a:lnTo>
                  <a:lnTo>
                    <a:pt x="6993890" y="99266"/>
                  </a:lnTo>
                  <a:lnTo>
                    <a:pt x="0" y="992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70490" b="-1375192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4316682" y="2676301"/>
            <a:ext cx="850554" cy="850554"/>
            <a:chOff x="0" y="0"/>
            <a:chExt cx="1134072" cy="1134072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11" name="Freeform 11" descr="preencoded.png"/>
          <p:cNvSpPr/>
          <p:nvPr/>
        </p:nvSpPr>
        <p:spPr>
          <a:xfrm>
            <a:off x="4827094" y="2931466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3" y="0"/>
                </a:lnTo>
                <a:lnTo>
                  <a:pt x="340223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183579" y="3808962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Complex to Clear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84009" y="4537624"/>
            <a:ext cx="6766617" cy="82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Successfully transformed intricate electoral datasets into accessible, actionable insights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8718575" y="2714473"/>
            <a:ext cx="850554" cy="850554"/>
            <a:chOff x="0" y="0"/>
            <a:chExt cx="1134072" cy="1134072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9455729" y="3139750"/>
            <a:ext cx="8009925" cy="2918965"/>
            <a:chOff x="0" y="0"/>
            <a:chExt cx="10679900" cy="389195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679842" cy="3891915"/>
            </a:xfrm>
            <a:custGeom>
              <a:avLst/>
              <a:gdLst/>
              <a:ahLst/>
              <a:cxnLst/>
              <a:rect l="l" t="t" r="r" b="b"/>
              <a:pathLst>
                <a:path w="10679842" h="3891915">
                  <a:moveTo>
                    <a:pt x="0" y="243840"/>
                  </a:moveTo>
                  <a:cubicBezTo>
                    <a:pt x="0" y="109220"/>
                    <a:pt x="166782" y="0"/>
                    <a:pt x="372350" y="0"/>
                  </a:cubicBezTo>
                  <a:lnTo>
                    <a:pt x="10307492" y="0"/>
                  </a:lnTo>
                  <a:cubicBezTo>
                    <a:pt x="10513060" y="0"/>
                    <a:pt x="10679842" y="109220"/>
                    <a:pt x="10679842" y="243840"/>
                  </a:cubicBezTo>
                  <a:lnTo>
                    <a:pt x="10679842" y="3648075"/>
                  </a:lnTo>
                  <a:cubicBezTo>
                    <a:pt x="10679842" y="3782695"/>
                    <a:pt x="10513060" y="3891915"/>
                    <a:pt x="10307492" y="3891915"/>
                  </a:cubicBezTo>
                  <a:lnTo>
                    <a:pt x="372350" y="3891915"/>
                  </a:lnTo>
                  <a:cubicBezTo>
                    <a:pt x="166782" y="3891915"/>
                    <a:pt x="0" y="3782695"/>
                    <a:pt x="0" y="3648075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9540747" y="3081570"/>
            <a:ext cx="7839880" cy="116359"/>
            <a:chOff x="0" y="0"/>
            <a:chExt cx="6993928" cy="103804"/>
          </a:xfrm>
        </p:grpSpPr>
        <p:sp>
          <p:nvSpPr>
            <p:cNvPr id="19" name="Freeform 19" descr="preencoded.png"/>
            <p:cNvSpPr/>
            <p:nvPr/>
          </p:nvSpPr>
          <p:spPr>
            <a:xfrm>
              <a:off x="0" y="0"/>
              <a:ext cx="6993890" cy="103804"/>
            </a:xfrm>
            <a:custGeom>
              <a:avLst/>
              <a:gdLst/>
              <a:ahLst/>
              <a:cxnLst/>
              <a:rect l="l" t="t" r="r" b="b"/>
              <a:pathLst>
                <a:path w="6993890" h="103804">
                  <a:moveTo>
                    <a:pt x="0" y="0"/>
                  </a:moveTo>
                  <a:lnTo>
                    <a:pt x="6993890" y="0"/>
                  </a:lnTo>
                  <a:lnTo>
                    <a:pt x="6993890" y="103804"/>
                  </a:lnTo>
                  <a:lnTo>
                    <a:pt x="0" y="1038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14956" b="-1310710"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>
            <a:off x="14417578" y="2792660"/>
            <a:ext cx="850554" cy="850554"/>
            <a:chOff x="0" y="0"/>
            <a:chExt cx="1134072" cy="1134072"/>
          </a:xfrm>
        </p:grpSpPr>
        <p:sp>
          <p:nvSpPr>
            <p:cNvPr id="21" name="Freeform 21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22" name="Freeform 22" descr="preencoded.png"/>
          <p:cNvSpPr/>
          <p:nvPr/>
        </p:nvSpPr>
        <p:spPr>
          <a:xfrm>
            <a:off x="13290652" y="2931466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3" y="0"/>
                </a:lnTo>
                <a:lnTo>
                  <a:pt x="340223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15277" r="-15277"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1828564" y="3792763"/>
            <a:ext cx="3604470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Comprehensive Vision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919102" y="4561061"/>
            <a:ext cx="7083181" cy="82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Delivered holistic view of party performance, voter behaviour, and demographic patterns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102194" y="6801593"/>
            <a:ext cx="7899979" cy="2459526"/>
            <a:chOff x="0" y="0"/>
            <a:chExt cx="10679913" cy="332501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679938" cy="3324987"/>
            </a:xfrm>
            <a:custGeom>
              <a:avLst/>
              <a:gdLst/>
              <a:ahLst/>
              <a:cxnLst/>
              <a:rect l="l" t="t" r="r" b="b"/>
              <a:pathLst>
                <a:path w="10679938" h="3324987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098" y="0"/>
                  </a:lnTo>
                  <a:cubicBezTo>
                    <a:pt x="10570718" y="0"/>
                    <a:pt x="10679938" y="109220"/>
                    <a:pt x="10679938" y="243840"/>
                  </a:cubicBezTo>
                  <a:lnTo>
                    <a:pt x="10679938" y="3081147"/>
                  </a:lnTo>
                  <a:cubicBezTo>
                    <a:pt x="10679938" y="3215767"/>
                    <a:pt x="10570718" y="3324987"/>
                    <a:pt x="10436098" y="3324987"/>
                  </a:cubicBezTo>
                  <a:lnTo>
                    <a:pt x="243840" y="3324987"/>
                  </a:lnTo>
                  <a:cubicBezTo>
                    <a:pt x="109220" y="3324987"/>
                    <a:pt x="0" y="3215767"/>
                    <a:pt x="0" y="3081147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992238" y="6729260"/>
            <a:ext cx="8009934" cy="152400"/>
            <a:chOff x="0" y="0"/>
            <a:chExt cx="10679913" cy="203200"/>
          </a:xfrm>
        </p:grpSpPr>
        <p:sp>
          <p:nvSpPr>
            <p:cNvPr id="28" name="Freeform 28" descr="preencoded.png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0"/>
                  </a:moveTo>
                  <a:lnTo>
                    <a:pt x="10679938" y="0"/>
                  </a:lnTo>
                  <a:lnTo>
                    <a:pt x="10679938" y="203200"/>
                  </a:lnTo>
                  <a:lnTo>
                    <a:pt x="0" y="203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974106" b="-974106"/>
              </a:stretch>
            </a:blipFill>
          </p:spPr>
        </p:sp>
      </p:grpSp>
      <p:grpSp>
        <p:nvGrpSpPr>
          <p:cNvPr id="29" name="Group 29"/>
          <p:cNvGrpSpPr/>
          <p:nvPr/>
        </p:nvGrpSpPr>
        <p:grpSpPr>
          <a:xfrm>
            <a:off x="4571924" y="6342164"/>
            <a:ext cx="850554" cy="850554"/>
            <a:chOff x="0" y="0"/>
            <a:chExt cx="1134072" cy="1134072"/>
          </a:xfrm>
        </p:grpSpPr>
        <p:sp>
          <p:nvSpPr>
            <p:cNvPr id="30" name="Freeform 30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31" name="Freeform 31" descr="preencoded.png"/>
          <p:cNvSpPr/>
          <p:nvPr/>
        </p:nvSpPr>
        <p:spPr>
          <a:xfrm>
            <a:off x="4827013" y="6597253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3" y="0"/>
                </a:lnTo>
                <a:lnTo>
                  <a:pt x="340223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t="-8334" b="-8331"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3183579" y="7437987"/>
            <a:ext cx="362723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Interactive Intelligence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13859" y="8012906"/>
            <a:ext cx="7366692" cy="926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Enhanced cross-state and multi-year comparisons through dynamic, user-driven exploration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9455729" y="6729260"/>
            <a:ext cx="8179970" cy="2546697"/>
            <a:chOff x="0" y="0"/>
            <a:chExt cx="10679913" cy="332501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679938" cy="3324987"/>
            </a:xfrm>
            <a:custGeom>
              <a:avLst/>
              <a:gdLst/>
              <a:ahLst/>
              <a:cxnLst/>
              <a:rect l="l" t="t" r="r" b="b"/>
              <a:pathLst>
                <a:path w="10679938" h="3324987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098" y="0"/>
                  </a:lnTo>
                  <a:cubicBezTo>
                    <a:pt x="10570718" y="0"/>
                    <a:pt x="10679938" y="109220"/>
                    <a:pt x="10679938" y="243840"/>
                  </a:cubicBezTo>
                  <a:lnTo>
                    <a:pt x="10679938" y="3081147"/>
                  </a:lnTo>
                  <a:cubicBezTo>
                    <a:pt x="10679938" y="3215767"/>
                    <a:pt x="10570718" y="3324987"/>
                    <a:pt x="10436098" y="3324987"/>
                  </a:cubicBezTo>
                  <a:lnTo>
                    <a:pt x="243840" y="3324987"/>
                  </a:lnTo>
                  <a:cubicBezTo>
                    <a:pt x="109220" y="3324987"/>
                    <a:pt x="0" y="3215767"/>
                    <a:pt x="0" y="3081147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9285684" y="6729260"/>
            <a:ext cx="8009934" cy="152400"/>
            <a:chOff x="0" y="0"/>
            <a:chExt cx="10679913" cy="203200"/>
          </a:xfrm>
        </p:grpSpPr>
        <p:sp>
          <p:nvSpPr>
            <p:cNvPr id="37" name="Freeform 37" descr="preencoded.png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0"/>
                  </a:moveTo>
                  <a:lnTo>
                    <a:pt x="10679938" y="0"/>
                  </a:lnTo>
                  <a:lnTo>
                    <a:pt x="10679938" y="203200"/>
                  </a:lnTo>
                  <a:lnTo>
                    <a:pt x="0" y="203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974106" b="-974106"/>
              </a:stretch>
            </a:blipFill>
          </p:spPr>
        </p:sp>
      </p:grpSp>
      <p:grpSp>
        <p:nvGrpSpPr>
          <p:cNvPr id="38" name="Group 38"/>
          <p:cNvGrpSpPr/>
          <p:nvPr/>
        </p:nvGrpSpPr>
        <p:grpSpPr>
          <a:xfrm>
            <a:off x="12865370" y="6342164"/>
            <a:ext cx="850554" cy="850554"/>
            <a:chOff x="0" y="0"/>
            <a:chExt cx="1134072" cy="1134072"/>
          </a:xfrm>
        </p:grpSpPr>
        <p:sp>
          <p:nvSpPr>
            <p:cNvPr id="39" name="Freeform 39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40" name="Freeform 40" descr="preencoded.png"/>
          <p:cNvSpPr/>
          <p:nvPr/>
        </p:nvSpPr>
        <p:spPr>
          <a:xfrm>
            <a:off x="13120468" y="6597253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4" y="0"/>
                </a:lnTo>
                <a:lnTo>
                  <a:pt x="340224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t="-19443" b="-19443"/>
            </a:stretch>
          </a:blipFill>
        </p:spPr>
      </p:sp>
      <p:sp>
        <p:nvSpPr>
          <p:cNvPr id="41" name="TextBox 41"/>
          <p:cNvSpPr txBox="1"/>
          <p:nvPr/>
        </p:nvSpPr>
        <p:spPr>
          <a:xfrm>
            <a:off x="11518554" y="743798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Proven Approach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607306" y="8012906"/>
            <a:ext cx="7366692" cy="926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Demonstrated Power BI's effectiveness for large-scale political data analysis and visualization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660</Words>
  <Application>Microsoft Office PowerPoint</Application>
  <PresentationFormat>Custom</PresentationFormat>
  <Paragraphs>101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Arimo</vt:lpstr>
      <vt:lpstr>Roboto Bold</vt:lpstr>
      <vt:lpstr>Arial</vt:lpstr>
      <vt:lpstr>Roboto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ElectViz-Election-Data-Visualization-for-Media.pptx</dc:title>
  <cp:lastModifiedBy>Sharmika Shri R</cp:lastModifiedBy>
  <cp:revision>2</cp:revision>
  <dcterms:created xsi:type="dcterms:W3CDTF">2006-08-16T00:00:00Z</dcterms:created>
  <dcterms:modified xsi:type="dcterms:W3CDTF">2026-02-09T13:45:51Z</dcterms:modified>
  <dc:identifier>DAHAue5SXNw</dc:identifier>
</cp:coreProperties>
</file>

<file path=docProps/thumbnail.jpeg>
</file>